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5" r:id="rId6"/>
    <p:sldId id="274" r:id="rId7"/>
    <p:sldId id="281" r:id="rId8"/>
    <p:sldId id="283" r:id="rId9"/>
    <p:sldId id="284" r:id="rId10"/>
    <p:sldId id="276" r:id="rId11"/>
    <p:sldId id="277" r:id="rId12"/>
    <p:sldId id="280" r:id="rId13"/>
    <p:sldId id="258" r:id="rId14"/>
    <p:sldId id="262" r:id="rId15"/>
    <p:sldId id="269" r:id="rId16"/>
  </p:sldIdLst>
  <p:sldSz cx="6858000" cy="9144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128" autoAdjust="0"/>
    <p:restoredTop sz="98985" autoAdjust="0"/>
  </p:normalViewPr>
  <p:slideViewPr>
    <p:cSldViewPr>
      <p:cViewPr>
        <p:scale>
          <a:sx n="40" d="100"/>
          <a:sy n="40" d="100"/>
        </p:scale>
        <p:origin x="-3192" y="-9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27B4-C7FA-44B8-9F50-7543E7CE073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46C24-200D-45FA-AC20-244394F1C22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Header Device Frame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086CDBDA-F569-496A-B05A-23332E0B1E85}" type="parTrans" cxnId="{8E55E129-3A91-4AA3-8C4B-A1139AC050CF}">
      <dgm:prSet/>
      <dgm:spPr/>
      <dgm:t>
        <a:bodyPr/>
        <a:lstStyle/>
        <a:p>
          <a:endParaRPr lang="en-US"/>
        </a:p>
      </dgm:t>
    </dgm:pt>
    <dgm:pt modelId="{547C7BF3-88CE-4D21-9E58-D8BF75627563}" type="sibTrans" cxnId="{8E55E129-3A91-4AA3-8C4B-A1139AC050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5F00019-BB99-4EE4-A6BC-2114568BB30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Strobe Light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CC33F751-B529-4139-B09E-3F72CDB6A7E6}" type="parTrans" cxnId="{12B32E0F-31B9-4996-A72D-A5E941D304F1}">
      <dgm:prSet/>
      <dgm:spPr/>
      <dgm:t>
        <a:bodyPr/>
        <a:lstStyle/>
        <a:p>
          <a:endParaRPr lang="en-US"/>
        </a:p>
      </dgm:t>
    </dgm:pt>
    <dgm:pt modelId="{C81CEBD0-60F9-4651-B406-EBAF456BD049}" type="sibTrans" cxnId="{12B32E0F-31B9-4996-A72D-A5E941D304F1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5E3D1858-6359-4A63-9C21-80899358AF0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Rubber Encased Alarm 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0F969AC7-45D5-478B-A1A6-6C88F101B714}" type="parTrans" cxnId="{6061CCC9-F346-4C1A-9999-A7877FC2F423}">
      <dgm:prSet/>
      <dgm:spPr/>
      <dgm:t>
        <a:bodyPr/>
        <a:lstStyle/>
        <a:p>
          <a:endParaRPr lang="en-US"/>
        </a:p>
      </dgm:t>
    </dgm:pt>
    <dgm:pt modelId="{A013CF08-A7E3-4827-9036-C41282A5A7E7}" type="sibTrans" cxnId="{6061CCC9-F346-4C1A-9999-A7877FC2F423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57D15031-2FD9-4352-90EC-C5E891B865F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Key switch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E901A56D-9C0A-4314-A84B-42367AB39026}" type="parTrans" cxnId="{CB190231-D9A9-478B-9B20-98D38FF64A48}">
      <dgm:prSet/>
      <dgm:spPr/>
      <dgm:t>
        <a:bodyPr/>
        <a:lstStyle/>
        <a:p>
          <a:endParaRPr lang="en-US"/>
        </a:p>
      </dgm:t>
    </dgm:pt>
    <dgm:pt modelId="{0879B15F-F148-4A72-8F24-4EE6BDC9B5DE}" type="sibTrans" cxnId="{CB190231-D9A9-478B-9B20-98D38FF64A48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6ACE4823-6AF9-431D-B222-B6F0F2F7300D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Monitored Panel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218F6A72-6287-4AFE-90DA-31D167E38C9A}" type="parTrans" cxnId="{6157F3DF-80B4-4440-B052-FF6062170B89}">
      <dgm:prSet/>
      <dgm:spPr/>
      <dgm:t>
        <a:bodyPr/>
        <a:lstStyle/>
        <a:p>
          <a:endParaRPr lang="en-US"/>
        </a:p>
      </dgm:t>
    </dgm:pt>
    <dgm:pt modelId="{BEE84E09-901B-4243-B19B-022E7C037A51}" type="sibTrans" cxnId="{6157F3DF-80B4-4440-B052-FF6062170B89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D47BEB-2A42-4EE5-908D-237EC2EEE18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Continuous Hinge 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39CE40A3-1DF7-41F6-BFC3-6557FECFD362}" type="parTrans" cxnId="{6DE4BC26-EA8B-4931-99A8-161CB8EAE7CB}">
      <dgm:prSet/>
      <dgm:spPr/>
      <dgm:t>
        <a:bodyPr/>
        <a:lstStyle/>
        <a:p>
          <a:endParaRPr lang="en-US"/>
        </a:p>
      </dgm:t>
    </dgm:pt>
    <dgm:pt modelId="{6E5E63E9-597F-46C4-8ABE-1DD3458432B8}" type="sibTrans" cxnId="{6DE4BC26-EA8B-4931-99A8-161CB8EAE7CB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697B314B-5C0E-4F64-B374-A889F49055F4}" type="pres">
      <dgm:prSet presAssocID="{5CD327B4-C7FA-44B8-9F50-7543E7CE07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08090-594A-49A5-80FE-258459D16E67}" type="pres">
      <dgm:prSet presAssocID="{B8A46C24-200D-45FA-AC20-244394F1C2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FF914-160B-44B1-9730-DB9850FAB41B}" type="pres">
      <dgm:prSet presAssocID="{B8A46C24-200D-45FA-AC20-244394F1C225}" presName="spNode" presStyleCnt="0"/>
      <dgm:spPr/>
    </dgm:pt>
    <dgm:pt modelId="{37F2FD1A-505F-441A-AEB6-E9BCF5E32ADF}" type="pres">
      <dgm:prSet presAssocID="{547C7BF3-88CE-4D21-9E58-D8BF7562756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7B2270F-C7C0-42A7-B20B-12EF41B7F7EC}" type="pres">
      <dgm:prSet presAssocID="{8ED47BEB-2A42-4EE5-908D-237EC2EEE1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29548-3F6A-4F25-A7EB-8A3040DABCEE}" type="pres">
      <dgm:prSet presAssocID="{8ED47BEB-2A42-4EE5-908D-237EC2EEE181}" presName="spNode" presStyleCnt="0"/>
      <dgm:spPr/>
    </dgm:pt>
    <dgm:pt modelId="{D6CCAB63-EDFD-452D-8452-9EB5FAD3EF92}" type="pres">
      <dgm:prSet presAssocID="{6E5E63E9-597F-46C4-8ABE-1DD3458432B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6159FEDC-C1D9-428B-91A7-B913D4DB4CFB}" type="pres">
      <dgm:prSet presAssocID="{A5F00019-BB99-4EE4-A6BC-2114568BB3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72E81-1E1C-4D1D-B74A-1E25F79C2A52}" type="pres">
      <dgm:prSet presAssocID="{A5F00019-BB99-4EE4-A6BC-2114568BB30C}" presName="spNode" presStyleCnt="0"/>
      <dgm:spPr/>
    </dgm:pt>
    <dgm:pt modelId="{BDCB5160-9B69-44E4-B8E0-77C22AFA5A0A}" type="pres">
      <dgm:prSet presAssocID="{C81CEBD0-60F9-4651-B406-EBAF456BD04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0670D9F-F55F-452A-A2AC-F915897F01B8}" type="pres">
      <dgm:prSet presAssocID="{5E3D1858-6359-4A63-9C21-80899358AF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CDDB0-3220-4333-A18C-4B600BB43109}" type="pres">
      <dgm:prSet presAssocID="{5E3D1858-6359-4A63-9C21-80899358AF09}" presName="spNode" presStyleCnt="0"/>
      <dgm:spPr/>
    </dgm:pt>
    <dgm:pt modelId="{21E89E5A-3908-494C-8068-6204BCDB7F82}" type="pres">
      <dgm:prSet presAssocID="{A013CF08-A7E3-4827-9036-C41282A5A7E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038D267-CB4B-4879-8C90-79B73FCBC29C}" type="pres">
      <dgm:prSet presAssocID="{57D15031-2FD9-4352-90EC-C5E891B865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7501-E5A8-4CF7-8F8E-6A90956BB7A9}" type="pres">
      <dgm:prSet presAssocID="{57D15031-2FD9-4352-90EC-C5E891B865F6}" presName="spNode" presStyleCnt="0"/>
      <dgm:spPr/>
    </dgm:pt>
    <dgm:pt modelId="{333A7A34-303D-4A67-A158-9CEB99042882}" type="pres">
      <dgm:prSet presAssocID="{0879B15F-F148-4A72-8F24-4EE6BDC9B5D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41AD9F65-B9FD-4F16-A5E5-72DFA4F9C95D}" type="pres">
      <dgm:prSet presAssocID="{6ACE4823-6AF9-431D-B222-B6F0F2F730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FAFE2-9733-4968-8733-B5D70E9E877E}" type="pres">
      <dgm:prSet presAssocID="{6ACE4823-6AF9-431D-B222-B6F0F2F7300D}" presName="spNode" presStyleCnt="0"/>
      <dgm:spPr/>
    </dgm:pt>
    <dgm:pt modelId="{5B33B494-D23F-4C91-93B4-9C36FC9B5B4D}" type="pres">
      <dgm:prSet presAssocID="{BEE84E09-901B-4243-B19B-022E7C037A5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67776297-4C2B-4F5E-8D8A-3A2A2463BFAD}" type="presOf" srcId="{6ACE4823-6AF9-431D-B222-B6F0F2F7300D}" destId="{41AD9F65-B9FD-4F16-A5E5-72DFA4F9C95D}" srcOrd="0" destOrd="0" presId="urn:microsoft.com/office/officeart/2005/8/layout/cycle6"/>
    <dgm:cxn modelId="{69683C49-F1DB-491D-A3CF-386E2317153B}" type="presOf" srcId="{6E5E63E9-597F-46C4-8ABE-1DD3458432B8}" destId="{D6CCAB63-EDFD-452D-8452-9EB5FAD3EF92}" srcOrd="0" destOrd="0" presId="urn:microsoft.com/office/officeart/2005/8/layout/cycle6"/>
    <dgm:cxn modelId="{EE8006E5-C90F-4D6A-B715-13B5942B2FF8}" type="presOf" srcId="{A013CF08-A7E3-4827-9036-C41282A5A7E7}" destId="{21E89E5A-3908-494C-8068-6204BCDB7F82}" srcOrd="0" destOrd="0" presId="urn:microsoft.com/office/officeart/2005/8/layout/cycle6"/>
    <dgm:cxn modelId="{12B32E0F-31B9-4996-A72D-A5E941D304F1}" srcId="{5CD327B4-C7FA-44B8-9F50-7543E7CE0734}" destId="{A5F00019-BB99-4EE4-A6BC-2114568BB30C}" srcOrd="2" destOrd="0" parTransId="{CC33F751-B529-4139-B09E-3F72CDB6A7E6}" sibTransId="{C81CEBD0-60F9-4651-B406-EBAF456BD049}"/>
    <dgm:cxn modelId="{21DD203F-F65D-444D-8DA0-6694583EC3E4}" type="presOf" srcId="{BEE84E09-901B-4243-B19B-022E7C037A51}" destId="{5B33B494-D23F-4C91-93B4-9C36FC9B5B4D}" srcOrd="0" destOrd="0" presId="urn:microsoft.com/office/officeart/2005/8/layout/cycle6"/>
    <dgm:cxn modelId="{EEBFEAB7-9778-4FB0-ADF7-8160612AD06D}" type="presOf" srcId="{5E3D1858-6359-4A63-9C21-80899358AF09}" destId="{B0670D9F-F55F-452A-A2AC-F915897F01B8}" srcOrd="0" destOrd="0" presId="urn:microsoft.com/office/officeart/2005/8/layout/cycle6"/>
    <dgm:cxn modelId="{C96BE648-7980-4D7E-B69B-6D7E609D30D5}" type="presOf" srcId="{B8A46C24-200D-45FA-AC20-244394F1C225}" destId="{00808090-594A-49A5-80FE-258459D16E67}" srcOrd="0" destOrd="0" presId="urn:microsoft.com/office/officeart/2005/8/layout/cycle6"/>
    <dgm:cxn modelId="{87367280-FB95-43A7-A8A3-2FAB224A4EB2}" type="presOf" srcId="{C81CEBD0-60F9-4651-B406-EBAF456BD049}" destId="{BDCB5160-9B69-44E4-B8E0-77C22AFA5A0A}" srcOrd="0" destOrd="0" presId="urn:microsoft.com/office/officeart/2005/8/layout/cycle6"/>
    <dgm:cxn modelId="{F419756B-1AC6-4487-AB74-AFD20EC11F93}" type="presOf" srcId="{57D15031-2FD9-4352-90EC-C5E891B865F6}" destId="{8038D267-CB4B-4879-8C90-79B73FCBC29C}" srcOrd="0" destOrd="0" presId="urn:microsoft.com/office/officeart/2005/8/layout/cycle6"/>
    <dgm:cxn modelId="{7161E2E4-6DF5-4440-9C6B-9482765FB90F}" type="presOf" srcId="{A5F00019-BB99-4EE4-A6BC-2114568BB30C}" destId="{6159FEDC-C1D9-428B-91A7-B913D4DB4CFB}" srcOrd="0" destOrd="0" presId="urn:microsoft.com/office/officeart/2005/8/layout/cycle6"/>
    <dgm:cxn modelId="{D9D0DE84-0BBD-41B3-8159-240D743F4315}" type="presOf" srcId="{547C7BF3-88CE-4D21-9E58-D8BF75627563}" destId="{37F2FD1A-505F-441A-AEB6-E9BCF5E32ADF}" srcOrd="0" destOrd="0" presId="urn:microsoft.com/office/officeart/2005/8/layout/cycle6"/>
    <dgm:cxn modelId="{6DE4BC26-EA8B-4931-99A8-161CB8EAE7CB}" srcId="{5CD327B4-C7FA-44B8-9F50-7543E7CE0734}" destId="{8ED47BEB-2A42-4EE5-908D-237EC2EEE181}" srcOrd="1" destOrd="0" parTransId="{39CE40A3-1DF7-41F6-BFC3-6557FECFD362}" sibTransId="{6E5E63E9-597F-46C4-8ABE-1DD3458432B8}"/>
    <dgm:cxn modelId="{1195F4CA-A16B-4BB1-8912-66FA1F55DFE9}" type="presOf" srcId="{8ED47BEB-2A42-4EE5-908D-237EC2EEE181}" destId="{07B2270F-C7C0-42A7-B20B-12EF41B7F7EC}" srcOrd="0" destOrd="0" presId="urn:microsoft.com/office/officeart/2005/8/layout/cycle6"/>
    <dgm:cxn modelId="{8E55E129-3A91-4AA3-8C4B-A1139AC050CF}" srcId="{5CD327B4-C7FA-44B8-9F50-7543E7CE0734}" destId="{B8A46C24-200D-45FA-AC20-244394F1C225}" srcOrd="0" destOrd="0" parTransId="{086CDBDA-F569-496A-B05A-23332E0B1E85}" sibTransId="{547C7BF3-88CE-4D21-9E58-D8BF75627563}"/>
    <dgm:cxn modelId="{6061CCC9-F346-4C1A-9999-A7877FC2F423}" srcId="{5CD327B4-C7FA-44B8-9F50-7543E7CE0734}" destId="{5E3D1858-6359-4A63-9C21-80899358AF09}" srcOrd="3" destOrd="0" parTransId="{0F969AC7-45D5-478B-A1A6-6C88F101B714}" sibTransId="{A013CF08-A7E3-4827-9036-C41282A5A7E7}"/>
    <dgm:cxn modelId="{9CA0C822-E18B-4D60-B33C-944A97092600}" type="presOf" srcId="{5CD327B4-C7FA-44B8-9F50-7543E7CE0734}" destId="{697B314B-5C0E-4F64-B374-A889F49055F4}" srcOrd="0" destOrd="0" presId="urn:microsoft.com/office/officeart/2005/8/layout/cycle6"/>
    <dgm:cxn modelId="{6157F3DF-80B4-4440-B052-FF6062170B89}" srcId="{5CD327B4-C7FA-44B8-9F50-7543E7CE0734}" destId="{6ACE4823-6AF9-431D-B222-B6F0F2F7300D}" srcOrd="5" destOrd="0" parTransId="{218F6A72-6287-4AFE-90DA-31D167E38C9A}" sibTransId="{BEE84E09-901B-4243-B19B-022E7C037A51}"/>
    <dgm:cxn modelId="{EA0BF007-3A2E-4778-B320-6371A02A868F}" type="presOf" srcId="{0879B15F-F148-4A72-8F24-4EE6BDC9B5DE}" destId="{333A7A34-303D-4A67-A158-9CEB99042882}" srcOrd="0" destOrd="0" presId="urn:microsoft.com/office/officeart/2005/8/layout/cycle6"/>
    <dgm:cxn modelId="{CB190231-D9A9-478B-9B20-98D38FF64A48}" srcId="{5CD327B4-C7FA-44B8-9F50-7543E7CE0734}" destId="{57D15031-2FD9-4352-90EC-C5E891B865F6}" srcOrd="4" destOrd="0" parTransId="{E901A56D-9C0A-4314-A84B-42367AB39026}" sibTransId="{0879B15F-F148-4A72-8F24-4EE6BDC9B5DE}"/>
    <dgm:cxn modelId="{665995D2-6043-47C7-8E42-7AD23D73EF11}" type="presParOf" srcId="{697B314B-5C0E-4F64-B374-A889F49055F4}" destId="{00808090-594A-49A5-80FE-258459D16E67}" srcOrd="0" destOrd="0" presId="urn:microsoft.com/office/officeart/2005/8/layout/cycle6"/>
    <dgm:cxn modelId="{5C525682-75CD-44C0-A70B-2E57C003D91E}" type="presParOf" srcId="{697B314B-5C0E-4F64-B374-A889F49055F4}" destId="{007FF914-160B-44B1-9730-DB9850FAB41B}" srcOrd="1" destOrd="0" presId="urn:microsoft.com/office/officeart/2005/8/layout/cycle6"/>
    <dgm:cxn modelId="{2D31A6BA-5C58-4934-AA8D-B15EA413EB75}" type="presParOf" srcId="{697B314B-5C0E-4F64-B374-A889F49055F4}" destId="{37F2FD1A-505F-441A-AEB6-E9BCF5E32ADF}" srcOrd="2" destOrd="0" presId="urn:microsoft.com/office/officeart/2005/8/layout/cycle6"/>
    <dgm:cxn modelId="{ABB76AB5-4682-43BF-B767-FB683EB7DF6D}" type="presParOf" srcId="{697B314B-5C0E-4F64-B374-A889F49055F4}" destId="{07B2270F-C7C0-42A7-B20B-12EF41B7F7EC}" srcOrd="3" destOrd="0" presId="urn:microsoft.com/office/officeart/2005/8/layout/cycle6"/>
    <dgm:cxn modelId="{FCE97623-5DD7-4239-9079-BB91CE85EC9D}" type="presParOf" srcId="{697B314B-5C0E-4F64-B374-A889F49055F4}" destId="{9E129548-3F6A-4F25-A7EB-8A3040DABCEE}" srcOrd="4" destOrd="0" presId="urn:microsoft.com/office/officeart/2005/8/layout/cycle6"/>
    <dgm:cxn modelId="{6A50BFF2-A383-4263-AF0B-4944F9F61227}" type="presParOf" srcId="{697B314B-5C0E-4F64-B374-A889F49055F4}" destId="{D6CCAB63-EDFD-452D-8452-9EB5FAD3EF92}" srcOrd="5" destOrd="0" presId="urn:microsoft.com/office/officeart/2005/8/layout/cycle6"/>
    <dgm:cxn modelId="{23CD9E0A-0D8C-4001-8815-3BCA3BF49DA0}" type="presParOf" srcId="{697B314B-5C0E-4F64-B374-A889F49055F4}" destId="{6159FEDC-C1D9-428B-91A7-B913D4DB4CFB}" srcOrd="6" destOrd="0" presId="urn:microsoft.com/office/officeart/2005/8/layout/cycle6"/>
    <dgm:cxn modelId="{E9F81843-6CD7-4FE3-A047-A24F63E3B398}" type="presParOf" srcId="{697B314B-5C0E-4F64-B374-A889F49055F4}" destId="{BA872E81-1E1C-4D1D-B74A-1E25F79C2A52}" srcOrd="7" destOrd="0" presId="urn:microsoft.com/office/officeart/2005/8/layout/cycle6"/>
    <dgm:cxn modelId="{873D1C82-E02E-4332-86B1-2D4B3CDF2C33}" type="presParOf" srcId="{697B314B-5C0E-4F64-B374-A889F49055F4}" destId="{BDCB5160-9B69-44E4-B8E0-77C22AFA5A0A}" srcOrd="8" destOrd="0" presId="urn:microsoft.com/office/officeart/2005/8/layout/cycle6"/>
    <dgm:cxn modelId="{5845A388-89AA-4F4E-9C5D-B1F56703870C}" type="presParOf" srcId="{697B314B-5C0E-4F64-B374-A889F49055F4}" destId="{B0670D9F-F55F-452A-A2AC-F915897F01B8}" srcOrd="9" destOrd="0" presId="urn:microsoft.com/office/officeart/2005/8/layout/cycle6"/>
    <dgm:cxn modelId="{6BFF02ED-38C9-4419-8D21-03D700CE182F}" type="presParOf" srcId="{697B314B-5C0E-4F64-B374-A889F49055F4}" destId="{60ECDDB0-3220-4333-A18C-4B600BB43109}" srcOrd="10" destOrd="0" presId="urn:microsoft.com/office/officeart/2005/8/layout/cycle6"/>
    <dgm:cxn modelId="{BB7A9390-51E1-402A-837D-39D3A120BA3A}" type="presParOf" srcId="{697B314B-5C0E-4F64-B374-A889F49055F4}" destId="{21E89E5A-3908-494C-8068-6204BCDB7F82}" srcOrd="11" destOrd="0" presId="urn:microsoft.com/office/officeart/2005/8/layout/cycle6"/>
    <dgm:cxn modelId="{9F328B22-0833-4493-BD6F-2C097C83A059}" type="presParOf" srcId="{697B314B-5C0E-4F64-B374-A889F49055F4}" destId="{8038D267-CB4B-4879-8C90-79B73FCBC29C}" srcOrd="12" destOrd="0" presId="urn:microsoft.com/office/officeart/2005/8/layout/cycle6"/>
    <dgm:cxn modelId="{E8EFCA6F-31F5-4635-B372-5DBD9C064B5C}" type="presParOf" srcId="{697B314B-5C0E-4F64-B374-A889F49055F4}" destId="{442D7501-E5A8-4CF7-8F8E-6A90956BB7A9}" srcOrd="13" destOrd="0" presId="urn:microsoft.com/office/officeart/2005/8/layout/cycle6"/>
    <dgm:cxn modelId="{732052A1-7610-4D2C-9662-018A51DA4803}" type="presParOf" srcId="{697B314B-5C0E-4F64-B374-A889F49055F4}" destId="{333A7A34-303D-4A67-A158-9CEB99042882}" srcOrd="14" destOrd="0" presId="urn:microsoft.com/office/officeart/2005/8/layout/cycle6"/>
    <dgm:cxn modelId="{60F25726-1A2F-430E-84AC-2E879EE6D0B2}" type="presParOf" srcId="{697B314B-5C0E-4F64-B374-A889F49055F4}" destId="{41AD9F65-B9FD-4F16-A5E5-72DFA4F9C95D}" srcOrd="15" destOrd="0" presId="urn:microsoft.com/office/officeart/2005/8/layout/cycle6"/>
    <dgm:cxn modelId="{9E5B8548-F286-45A6-8D33-A3EEDF59301A}" type="presParOf" srcId="{697B314B-5C0E-4F64-B374-A889F49055F4}" destId="{8B8FAFE2-9733-4968-8733-B5D70E9E877E}" srcOrd="16" destOrd="0" presId="urn:microsoft.com/office/officeart/2005/8/layout/cycle6"/>
    <dgm:cxn modelId="{5CA349FD-635E-4A23-B03F-8E5A56361A89}" type="presParOf" srcId="{697B314B-5C0E-4F64-B374-A889F49055F4}" destId="{5B33B494-D23F-4C91-93B4-9C36FC9B5B4D}" srcOrd="17" destOrd="0" presId="urn:microsoft.com/office/officeart/2005/8/layout/cycle6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D3CD6-8E60-4796-B1DD-164EDD9CE08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CF7FA-7E39-4722-AF33-F72BB5D8A7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dirty="0" smtClean="0">
              <a:solidFill>
                <a:schemeClr val="accent2">
                  <a:lumMod val="50000"/>
                </a:schemeClr>
              </a:solidFill>
            </a:rPr>
            <a:t>The Fastest, </a:t>
          </a:r>
          <a:r>
            <a:rPr lang="en-US" sz="2800" b="1" i="1" dirty="0" smtClean="0">
              <a:solidFill>
                <a:schemeClr val="accent2">
                  <a:lumMod val="50000"/>
                </a:schemeClr>
              </a:solidFill>
            </a:rPr>
            <a:t>Most Reliable 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</a:rPr>
            <a:t>Response Time</a:t>
          </a:r>
          <a:endParaRPr lang="en-US" sz="2800" dirty="0">
            <a:solidFill>
              <a:schemeClr val="accent2">
                <a:lumMod val="50000"/>
              </a:schemeClr>
            </a:solidFill>
          </a:endParaRPr>
        </a:p>
      </dgm:t>
    </dgm:pt>
    <dgm:pt modelId="{5C24D4FC-6889-4A01-9004-A562E79B3CA1}" type="parTrans" cxnId="{79651935-9DC8-4086-ABAA-C7D3CAE8FA81}">
      <dgm:prSet/>
      <dgm:spPr/>
      <dgm:t>
        <a:bodyPr/>
        <a:lstStyle/>
        <a:p>
          <a:endParaRPr lang="en-US"/>
        </a:p>
      </dgm:t>
    </dgm:pt>
    <dgm:pt modelId="{840C1C0C-4058-4471-A4C3-B3CD42F8EE4A}" type="sibTrans" cxnId="{79651935-9DC8-4086-ABAA-C7D3CAE8FA81}">
      <dgm:prSet/>
      <dgm:spPr/>
      <dgm:t>
        <a:bodyPr/>
        <a:lstStyle/>
        <a:p>
          <a:endParaRPr lang="en-US"/>
        </a:p>
      </dgm:t>
    </dgm:pt>
    <dgm:pt modelId="{02FC5485-4134-473F-801B-6013C4975BFC}" type="pres">
      <dgm:prSet presAssocID="{891D3CD6-8E60-4796-B1DD-164EDD9CE0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8B360-8AD1-4FCB-9A6E-E27AF2B61348}" type="pres">
      <dgm:prSet presAssocID="{B92CF7FA-7E39-4722-AF33-F72BB5D8A76C}" presName="roof" presStyleLbl="dkBgShp" presStyleIdx="0" presStyleCnt="2" custLinFactNeighborX="-47273" custLinFactNeighborY="-28112"/>
      <dgm:spPr/>
      <dgm:t>
        <a:bodyPr/>
        <a:lstStyle/>
        <a:p>
          <a:endParaRPr lang="en-US"/>
        </a:p>
      </dgm:t>
    </dgm:pt>
    <dgm:pt modelId="{BCE0D92B-8A91-4E8A-AC2A-B4D36132042B}" type="pres">
      <dgm:prSet presAssocID="{B92CF7FA-7E39-4722-AF33-F72BB5D8A76C}" presName="pillars" presStyleCnt="0"/>
      <dgm:spPr/>
    </dgm:pt>
    <dgm:pt modelId="{7759F739-AADA-4288-9245-A8525F14905E}" type="pres">
      <dgm:prSet presAssocID="{B92CF7FA-7E39-4722-AF33-F72BB5D8A76C}" presName="pillar1" presStyleLbl="node1" presStyleIdx="0" presStyleCnt="1" custScaleX="32121" custScaleY="37123" custLinFactNeighborX="13333" custLinFactNeighborY="3034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8D769B6-306E-4797-AA56-09A1333C6006}" type="pres">
      <dgm:prSet presAssocID="{B92CF7FA-7E39-4722-AF33-F72BB5D8A76C}" presName="base" presStyleLbl="dkBgShp" presStyleIdx="1" presStyleCnt="2" custLinFactNeighborY="100000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79651935-9DC8-4086-ABAA-C7D3CAE8FA81}" srcId="{891D3CD6-8E60-4796-B1DD-164EDD9CE08D}" destId="{B92CF7FA-7E39-4722-AF33-F72BB5D8A76C}" srcOrd="0" destOrd="0" parTransId="{5C24D4FC-6889-4A01-9004-A562E79B3CA1}" sibTransId="{840C1C0C-4058-4471-A4C3-B3CD42F8EE4A}"/>
    <dgm:cxn modelId="{C8D56798-0806-45D8-B259-1B1480DD37E0}" type="presOf" srcId="{891D3CD6-8E60-4796-B1DD-164EDD9CE08D}" destId="{02FC5485-4134-473F-801B-6013C4975BFC}" srcOrd="0" destOrd="0" presId="urn:microsoft.com/office/officeart/2005/8/layout/hList3"/>
    <dgm:cxn modelId="{AB38981D-40B2-4217-A945-610AB6CEC990}" type="presOf" srcId="{B92CF7FA-7E39-4722-AF33-F72BB5D8A76C}" destId="{6208B360-8AD1-4FCB-9A6E-E27AF2B61348}" srcOrd="0" destOrd="0" presId="urn:microsoft.com/office/officeart/2005/8/layout/hList3"/>
    <dgm:cxn modelId="{3D3BBCC5-9358-47FE-98F4-F02FD6F8D7FF}" type="presParOf" srcId="{02FC5485-4134-473F-801B-6013C4975BFC}" destId="{6208B360-8AD1-4FCB-9A6E-E27AF2B61348}" srcOrd="0" destOrd="0" presId="urn:microsoft.com/office/officeart/2005/8/layout/hList3"/>
    <dgm:cxn modelId="{24289F28-F9DD-4420-9154-5AB7E65FBACE}" type="presParOf" srcId="{02FC5485-4134-473F-801B-6013C4975BFC}" destId="{BCE0D92B-8A91-4E8A-AC2A-B4D36132042B}" srcOrd="1" destOrd="0" presId="urn:microsoft.com/office/officeart/2005/8/layout/hList3"/>
    <dgm:cxn modelId="{ACE02F41-DF87-4296-A15A-28D1A63C1849}" type="presParOf" srcId="{BCE0D92B-8A91-4E8A-AC2A-B4D36132042B}" destId="{7759F739-AADA-4288-9245-A8525F14905E}" srcOrd="0" destOrd="0" presId="urn:microsoft.com/office/officeart/2005/8/layout/hList3"/>
    <dgm:cxn modelId="{DE960927-AA31-418B-8D47-F379921D03DC}" type="presParOf" srcId="{02FC5485-4134-473F-801B-6013C4975BFC}" destId="{88D769B6-306E-4797-AA56-09A1333C6006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28586C-DD90-480D-AE6F-98FCBBE00D5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844354-556F-41F1-BCE6-C73F17EB9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C9A2A-D118-4ED4-A4FE-48E3A722BB80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9F87BF-AB64-4103-9E16-7F3726D12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F9EB8-5B58-47A0-B395-D2DCED0EE2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49132-2FD4-4CB0-BABA-5D97EC1EB7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0" y="3024188"/>
            <a:ext cx="3143250" cy="611981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8207" cy="2515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1" y="3581933"/>
              <a:ext cx="1600362" cy="3276067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-1" y="2438992"/>
              <a:ext cx="2896110" cy="2153585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225277" y="3886081"/>
              <a:ext cx="3275741" cy="2971919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77470" y="3993828"/>
              <a:ext cx="1718571" cy="286417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5657850" y="0"/>
            <a:ext cx="1200150" cy="294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2800350" y="7620000"/>
            <a:ext cx="3771900" cy="1016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488600"/>
            <a:ext cx="5143500" cy="1323439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34049"/>
            <a:ext cx="51435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9C23-8048-4753-874A-6D0532A136E3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4294-EA84-46D6-B5E7-0D5EAF1A9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129B-6356-463C-89A7-75AF91238D08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36BB-5A9E-4152-87C9-4048BDC88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873F-9ECE-4D10-A5C1-E07F4492840F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6892-EB00-4E6C-86D6-061A406ED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543B-9615-414B-A14E-91D1F8BAC4F7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FCD6-3231-4D47-AEB4-BD8D1152F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64C1-D3E5-4AC4-ADE4-1A1BBC9CD4D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739A-EB56-4633-AD1E-E2D9B2CFB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5FDB-386F-457C-BF07-0B83EE05915C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8526-C541-4784-8B73-F3AE2289F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F2C5-94B4-4C3D-9CA0-65DFC5FB4771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D5E1-B829-4C6F-ABB2-1B90D6CE7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63C6-9CD5-4058-A2FE-6C38E32AD89A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D24C-2C24-4F11-AF7D-B3D8EB103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DF05-8FB8-4FA9-B3BA-A27789378CF8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7A12-E788-45AD-954A-816E2E87E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C563-7034-4C2B-8E15-5362C0C63BFD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E877-F978-4E4A-AED0-B8E3B270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F4CF-442A-4135-B8CA-DB390F43A86B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A1FC-D6EF-4F1E-B010-3A80471DE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6884B0-6FD9-4953-AE6A-9FFDBE769C3E}" type="datetimeFigureOut">
              <a:rPr lang="en-US"/>
              <a:pPr>
                <a:defRPr/>
              </a:pPr>
              <a:t>10/7/2011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A0C40A-F05D-4ADC-B092-99AE571AA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3806825"/>
            <a:ext cx="2686050" cy="53371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9703" cy="25149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245"/>
              <a:ext cx="3186176" cy="652085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032"/>
              <a:ext cx="2896956" cy="2154951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3004" y="5587325"/>
              <a:ext cx="6519332" cy="5912779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6885" y="5800686"/>
              <a:ext cx="3418503" cy="5699418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cid:2542A942-2AFD-443C-88F2-42DA6A51AB04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tephanieWoodcock\Desktop\NEW%20DOOR%20SWITCH%20VIDEOS\Hager\hager780157_1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.00CHP_1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714500" y="2438400"/>
            <a:ext cx="5143500" cy="708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68D5A"/>
                </a:solidFill>
              </a:rPr>
              <a:t>The Door Switch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714500" y="3352800"/>
            <a:ext cx="5143500" cy="461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AF9738"/>
                </a:solidFill>
                <a:latin typeface="Tempus Sans ITC" pitchFamily="82" charset="0"/>
              </a:rPr>
              <a:t>Life More Secure.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525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Patent Approved 7466237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025900"/>
            <a:ext cx="40386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838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the Door Switch Patent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The Door Switch Performs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43000"/>
            <a:ext cx="6057900" cy="533400"/>
          </a:xfrm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  <p:pic>
        <p:nvPicPr>
          <p:cNvPr id="5124" name="Picture 7" descr="DSC003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041900"/>
            <a:ext cx="48768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76400" y="8305800"/>
            <a:ext cx="4876800" cy="584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“ I have engrained in me a strong value for life.  That is my driving force.  I want to help people.”  - Frank Cook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905000"/>
            <a:ext cx="50292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Challenge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2">
              <a:defRPr/>
            </a:pPr>
            <a:r>
              <a:rPr lang="en-US" dirty="0" smtClean="0">
                <a:latin typeface="+mn-lt"/>
              </a:rPr>
              <a:t>Patients </a:t>
            </a:r>
            <a:r>
              <a:rPr lang="en-US" dirty="0">
                <a:latin typeface="+mn-lt"/>
              </a:rPr>
              <a:t>privacy</a:t>
            </a:r>
          </a:p>
          <a:p>
            <a:pPr lvl="2">
              <a:defRPr/>
            </a:pPr>
            <a:r>
              <a:rPr lang="en-US" dirty="0">
                <a:latin typeface="+mn-lt"/>
              </a:rPr>
              <a:t>Minimal distraction to patient program </a:t>
            </a:r>
            <a:endParaRPr lang="en-US" dirty="0" smtClean="0">
              <a:latin typeface="+mn-lt"/>
            </a:endParaRPr>
          </a:p>
          <a:p>
            <a:pPr lvl="2">
              <a:defRPr/>
            </a:pPr>
            <a:r>
              <a:rPr lang="en-US" dirty="0" smtClean="0">
                <a:latin typeface="+mn-lt"/>
              </a:rPr>
              <a:t>No “Cry Wolf” Alarms</a:t>
            </a:r>
          </a:p>
          <a:p>
            <a:pPr lvl="2">
              <a:defRPr/>
            </a:pPr>
            <a:r>
              <a:rPr lang="en-US" dirty="0" smtClean="0">
                <a:latin typeface="+mn-lt"/>
              </a:rPr>
              <a:t>Preventative solution</a:t>
            </a:r>
          </a:p>
          <a:p>
            <a:pPr lvl="2">
              <a:defRPr/>
            </a:pPr>
            <a:r>
              <a:rPr lang="en-US" dirty="0" smtClean="0">
                <a:latin typeface="+mn-lt"/>
              </a:rPr>
              <a:t>Maintains therapeutic environment</a:t>
            </a:r>
          </a:p>
          <a:p>
            <a:pPr lvl="2">
              <a:defRPr/>
            </a:pPr>
            <a:r>
              <a:rPr lang="en-US" dirty="0" smtClean="0">
                <a:latin typeface="+mn-lt"/>
              </a:rPr>
              <a:t>Does not intrude in patient program</a:t>
            </a:r>
          </a:p>
          <a:p>
            <a:pPr lvl="2">
              <a:defRPr/>
            </a:pPr>
            <a:r>
              <a:rPr lang="en-US" dirty="0" smtClean="0">
                <a:latin typeface="+mn-lt"/>
              </a:rPr>
              <a:t>Tested in field </a:t>
            </a:r>
          </a:p>
          <a:p>
            <a:pPr lvl="2">
              <a:defRPr/>
            </a:pPr>
            <a:r>
              <a:rPr lang="en-US" dirty="0" smtClean="0">
                <a:latin typeface="+mn-lt"/>
              </a:rPr>
              <a:t>Effective nursing tool </a:t>
            </a:r>
          </a:p>
          <a:p>
            <a:pPr lvl="2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Door Switch Meets These Needs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129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457200" cy="457200"/>
          </a:xfrm>
          <a:prstGeom prst="rect">
            <a:avLst/>
          </a:prstGeom>
          <a:noFill/>
        </p:spPr>
      </p:pic>
      <p:pic>
        <p:nvPicPr>
          <p:cNvPr id="10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71800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457200" cy="457200"/>
          </a:xfrm>
          <a:prstGeom prst="rect">
            <a:avLst/>
          </a:prstGeom>
          <a:noFill/>
        </p:spPr>
      </p:pic>
      <p:pic>
        <p:nvPicPr>
          <p:cNvPr id="13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457200" cy="457200"/>
          </a:xfrm>
          <a:prstGeom prst="rect">
            <a:avLst/>
          </a:prstGeom>
          <a:noFill/>
        </p:spPr>
      </p:pic>
      <p:pic>
        <p:nvPicPr>
          <p:cNvPr id="14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457200" cy="457200"/>
          </a:xfrm>
          <a:prstGeom prst="rect">
            <a:avLst/>
          </a:prstGeom>
          <a:noFill/>
        </p:spPr>
      </p:pic>
      <p:pic>
        <p:nvPicPr>
          <p:cNvPr id="15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457200" cy="457200"/>
          </a:xfrm>
          <a:prstGeom prst="rect">
            <a:avLst/>
          </a:prstGeom>
          <a:noFill/>
        </p:spPr>
      </p:pic>
      <p:pic>
        <p:nvPicPr>
          <p:cNvPr id="16" name="Picture 9" descr="C:\Users\StephanieWoodcock\AppData\Local\Microsoft\Windows\Temporary Internet Files\Content.IE5\0BG9W0T6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384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sz="half" idx="2"/>
          </p:nvPr>
        </p:nvGraphicFramePr>
        <p:xfrm>
          <a:off x="0" y="1447800"/>
          <a:ext cx="68580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1" name="Picture 28" descr="P6260933.JPG"/>
          <p:cNvPicPr>
            <a:picLocks noChangeAspect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1524000" y="4343400"/>
            <a:ext cx="2147888" cy="3200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Door Switch Provides…</a:t>
            </a:r>
          </a:p>
        </p:txBody>
      </p:sp>
      <p:pic>
        <p:nvPicPr>
          <p:cNvPr id="7173" name="Picture 27" descr="A:\MVC-001F.JPG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/>
          <a:stretch>
            <a:fillRect/>
          </a:stretch>
        </p:blipFill>
        <p:spPr bwMode="auto">
          <a:xfrm>
            <a:off x="533400" y="3581400"/>
            <a:ext cx="1828800" cy="1295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733800" y="2971801"/>
            <a:ext cx="28194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It is the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only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over the door pressure device on the market.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It’s patented design provides coverage that is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raised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above the door.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90800" y="1981200"/>
            <a:ext cx="3886200" cy="5791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The Door Switch  Recent Praise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“It’s wonderful.  It’s working really well.  We are very pleased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Joanne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Robinson </a:t>
            </a:r>
          </a:p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nurse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manager 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Calvert Memorial Hospital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(410) 535-8137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81200"/>
            <a:ext cx="2255838" cy="57912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Door Switch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is recommended by behavioral health consultants and architects.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It is seen in the 2011 updated Design Guide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00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61722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Recommended by Experts</a:t>
            </a:r>
            <a:br>
              <a:rPr lang="en-US" sz="4000" dirty="0" smtClean="0"/>
            </a:br>
            <a:r>
              <a:rPr lang="en-US" sz="4000" dirty="0" smtClean="0"/>
              <a:t>Trusted by Nursing Staff</a:t>
            </a:r>
            <a:endParaRPr lang="en-U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3657600"/>
            <a:ext cx="6172200" cy="464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3733800"/>
            <a:ext cx="5410200" cy="449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Pressure is the Key</a:t>
            </a:r>
            <a:br>
              <a:rPr lang="en-US" dirty="0" smtClean="0"/>
            </a:br>
            <a:r>
              <a:rPr lang="en-US" sz="2400" dirty="0" smtClean="0"/>
              <a:t>As Recommended in </a:t>
            </a:r>
            <a:r>
              <a:rPr lang="en-US" sz="2400" u="sng" dirty="0" smtClean="0"/>
              <a:t>The Design Guide of Behavioral Health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1000" y="1905000"/>
            <a:ext cx="6172200" cy="2246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“The top of all tight-fitting doors provides a pinch point that allows a patient to tie a knot (in a sheet, the leg of a pair of jeans or other object), place it over the top of the door, and close the door. This provides a hanging device. One way to reduce this risk is with a 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pressure-sensitive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device placed on the top of the door that sounds an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alarm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.”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Content Placeholder 13" descr="Door Switch Install at Judson Center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876800"/>
            <a:ext cx="59436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157287"/>
          </a:xfrm>
        </p:spPr>
        <p:txBody>
          <a:bodyPr/>
          <a:lstStyle/>
          <a:p>
            <a:pPr algn="ctr"/>
            <a:r>
              <a:rPr lang="en-US" dirty="0" smtClean="0"/>
              <a:t>Evidence Based Design</a:t>
            </a:r>
            <a:endParaRPr lang="en-US" dirty="0"/>
          </a:p>
        </p:txBody>
      </p:sp>
      <p:pic>
        <p:nvPicPr>
          <p:cNvPr id="7" name="Content Placeholder 6" descr="BH_console_log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524000"/>
            <a:ext cx="3429000" cy="626269"/>
          </a:xfrm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2000" dirty="0" smtClean="0"/>
              <a:t>Patient safety</a:t>
            </a:r>
          </a:p>
          <a:p>
            <a:pPr algn="ctr"/>
            <a:endParaRPr lang="en-US" sz="2000" dirty="0" smtClean="0"/>
          </a:p>
          <a:p>
            <a:pPr algn="ctr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Staff safety</a:t>
            </a:r>
          </a:p>
          <a:p>
            <a:pPr algn="ctr"/>
            <a:endParaRPr lang="en-US" sz="2000" dirty="0" smtClean="0"/>
          </a:p>
          <a:p>
            <a:pPr algn="ctr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Therapeutic environment</a:t>
            </a:r>
          </a:p>
          <a:p>
            <a:pPr algn="ctr">
              <a:buFont typeface="Arial" charset="0"/>
              <a:buChar char="•"/>
            </a:pPr>
            <a:endParaRPr lang="en-US" sz="2000" dirty="0" smtClean="0"/>
          </a:p>
          <a:p>
            <a:pPr algn="ctr">
              <a:buFont typeface="Arial" charset="0"/>
              <a:buChar char="•"/>
            </a:pPr>
            <a:r>
              <a:rPr lang="en-US" sz="2000" dirty="0" smtClean="0"/>
              <a:t> Infection control</a:t>
            </a:r>
          </a:p>
          <a:p>
            <a:pPr algn="ctr"/>
            <a:endParaRPr lang="en-US" sz="2000" dirty="0" smtClean="0"/>
          </a:p>
          <a:p>
            <a:pPr algn="ctr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Building and fire codes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81000" y="2362200"/>
            <a:ext cx="57912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According to Jim Hunt:</a:t>
            </a:r>
          </a:p>
          <a:p>
            <a:pPr algn="ctr"/>
            <a:r>
              <a:rPr lang="en-US" b="1" i="1" dirty="0" smtClean="0"/>
              <a:t> </a:t>
            </a:r>
          </a:p>
          <a:p>
            <a:pPr algn="ctr"/>
            <a:r>
              <a:rPr lang="en-US" b="1" i="1" dirty="0" smtClean="0"/>
              <a:t>“… the more residential and less institutional the look of the place the better.”</a:t>
            </a:r>
          </a:p>
          <a:p>
            <a:pPr algn="ctr"/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533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Five Important Issues to Consider</a:t>
            </a:r>
          </a:p>
          <a:p>
            <a:pPr algn="ctr"/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90600" y="3962400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b="1" i="1" dirty="0" smtClean="0"/>
              <a:t>The units need to be relatively subdued and calming….”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Their Solution</a:t>
            </a:r>
            <a:br>
              <a:rPr lang="en-US" b="1" smtClean="0"/>
            </a:br>
            <a:r>
              <a:rPr lang="en-US" sz="2400" smtClean="0"/>
              <a:t>Total Door Replacement </a:t>
            </a:r>
            <a:endParaRPr lang="en-US" b="1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3030538" cy="538163"/>
          </a:xfrm>
        </p:spPr>
        <p:txBody>
          <a:bodyPr/>
          <a:lstStyle/>
          <a:p>
            <a:pPr eaLnBrk="1" hangingPunct="1"/>
            <a:r>
              <a:rPr lang="en-US" b="0" dirty="0" err="1" smtClean="0"/>
              <a:t>Norva</a:t>
            </a:r>
            <a:r>
              <a:rPr lang="en-US" b="0" dirty="0" smtClean="0"/>
              <a:t> Plastic Doors </a:t>
            </a:r>
          </a:p>
        </p:txBody>
      </p:sp>
      <p:sp>
        <p:nvSpPr>
          <p:cNvPr id="153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/>
          <a:lstStyle/>
          <a:p>
            <a:pPr eaLnBrk="1" hangingPunct="1"/>
            <a:r>
              <a:rPr lang="en-US" b="0" smtClean="0"/>
              <a:t>Soft Material Suicide Proofing Door </a:t>
            </a:r>
          </a:p>
        </p:txBody>
      </p:sp>
      <p:pic>
        <p:nvPicPr>
          <p:cNvPr id="8" name="Picture 2" descr="Soft Suicide Prevention Do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556000" y="3048000"/>
            <a:ext cx="2979738" cy="4419600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 descr="norva plastics restroom d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383412"/>
            <a:ext cx="2843213" cy="3760588"/>
          </a:xfrm>
          <a:prstGeom prst="rect">
            <a:avLst/>
          </a:prstGeom>
        </p:spPr>
      </p:pic>
      <p:pic>
        <p:nvPicPr>
          <p:cNvPr id="7" name="54ff086d-0df8-4331-a171-e5da3125daea" descr="cid:2542A942-2AFD-443C-88F2-42DA6A51AB04"/>
          <p:cNvPicPr>
            <a:picLocks noGrp="1"/>
          </p:cNvPicPr>
          <p:nvPr>
            <p:ph sz="half" idx="2"/>
          </p:nvPr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0" y="2590800"/>
            <a:ext cx="2743200" cy="3505200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or Switch Install at Judson Center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95600"/>
            <a:ext cx="3581400" cy="4775200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Our Solution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 A Retrofit Design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1600200"/>
          <a:ext cx="67056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057400"/>
            <a:ext cx="1864829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Door Switch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086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3600"/>
            <a:ext cx="118264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705600"/>
            <a:ext cx="1219200" cy="186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038600"/>
            <a:ext cx="2743199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Door Switch </a:t>
            </a:r>
            <a:br>
              <a:rPr lang="en-US" dirty="0" smtClean="0"/>
            </a:br>
            <a:r>
              <a:rPr lang="en-US" sz="3200" dirty="0" smtClean="0"/>
              <a:t>New Micro Switch Technology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5981700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StephanieWoodcock\Desktop\NEW DOOR SWITCH VIDEOS\Hager\hager78015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57150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60198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dirty="0" smtClean="0"/>
              <a:t>  Low Profile Design</a:t>
            </a:r>
          </a:p>
          <a:p>
            <a:pPr algn="ctr"/>
            <a:r>
              <a:rPr lang="en-US" dirty="0" smtClean="0"/>
              <a:t> </a:t>
            </a:r>
          </a:p>
          <a:p>
            <a:pPr algn="ctr">
              <a:buFont typeface="Arial" charset="0"/>
              <a:buChar char="•"/>
            </a:pPr>
            <a:r>
              <a:rPr lang="en-US" dirty="0" smtClean="0"/>
              <a:t>  Increased Pressure Sensitivity</a:t>
            </a:r>
          </a:p>
          <a:p>
            <a:pPr algn="ctr"/>
            <a:endParaRPr lang="en-US" dirty="0" smtClean="0"/>
          </a:p>
          <a:p>
            <a:pPr algn="ctr"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Maintained Low False Alarms Activity</a:t>
            </a:r>
          </a:p>
          <a:p>
            <a:pPr algn="ctr"/>
            <a:endParaRPr lang="en-US" dirty="0" smtClean="0"/>
          </a:p>
          <a:p>
            <a:pPr algn="ctr"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Smarter design includes use of resistors without compromising switch sensitivity on ends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The New Door Switch Provides the Most Coverage</a:t>
            </a:r>
            <a:endParaRPr lang="en-US" sz="3200" dirty="0"/>
          </a:p>
        </p:txBody>
      </p:sp>
      <p:pic>
        <p:nvPicPr>
          <p:cNvPr id="4" name="hager780157_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087371"/>
            <a:ext cx="6858000" cy="705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00CHP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0" y="2438400"/>
            <a:ext cx="6858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85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Door Switch Retrofits </a:t>
            </a:r>
          </a:p>
          <a:p>
            <a:pPr algn="ctr"/>
            <a:r>
              <a:rPr lang="en-US" sz="3200" b="1" dirty="0" smtClean="0"/>
              <a:t>on Double Acting Doors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41087838991512f75e9e501a456dec9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E6AEB-43AC-43CE-9DD7-EBA62501C4D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E854EE9D-FED5-4CA7-9EDE-C6C4700C63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2074</TotalTime>
  <Words>377</Words>
  <Application>Microsoft Office PowerPoint</Application>
  <PresentationFormat>On-screen Show (4:3)</PresentationFormat>
  <Paragraphs>76</Paragraphs>
  <Slides>12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GreenWave_BusDesignSlides</vt:lpstr>
      <vt:lpstr>The Door Switch</vt:lpstr>
      <vt:lpstr>Pressure is the Key As Recommended in The Design Guide of Behavioral Health</vt:lpstr>
      <vt:lpstr>Evidence Based Design</vt:lpstr>
      <vt:lpstr>Their Solution Total Door Replacement </vt:lpstr>
      <vt:lpstr>Our Solution  A Retrofit Design </vt:lpstr>
      <vt:lpstr>The Door Switch System</vt:lpstr>
      <vt:lpstr>The Door Switch  New Micro Switch Technology </vt:lpstr>
      <vt:lpstr>The New Door Switch Provides the Most Coverage</vt:lpstr>
      <vt:lpstr>Slide 9</vt:lpstr>
      <vt:lpstr>The Door Switch Performs</vt:lpstr>
      <vt:lpstr>The Door Switch Provides…</vt:lpstr>
      <vt:lpstr>Recommended by Experts Trusted by Nursing Staff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Door Switch</dc:title>
  <dc:creator>Emily Taylor</dc:creator>
  <cp:lastModifiedBy>StephanieWoodcock</cp:lastModifiedBy>
  <cp:revision>149</cp:revision>
  <dcterms:created xsi:type="dcterms:W3CDTF">2010-06-21T14:20:26Z</dcterms:created>
  <dcterms:modified xsi:type="dcterms:W3CDTF">2011-10-07T16:50:32Z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